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2021-11-22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648073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2021-11-22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808389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2021-11-22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491575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2021-11-22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675774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046CB1-050E-414D-9309-A2294DC4BAB2}" type="datetimeFigureOut">
              <a:rPr lang="en-CA" smtClean="0"/>
              <a:t>2021-11-22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2380650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F046CB1-050E-414D-9309-A2294DC4BAB2}" type="datetimeFigureOut">
              <a:rPr lang="en-CA" smtClean="0"/>
              <a:t>2021-11-22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166497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F046CB1-050E-414D-9309-A2294DC4BAB2}" type="datetimeFigureOut">
              <a:rPr lang="en-CA" smtClean="0"/>
              <a:t>2021-11-22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88425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F046CB1-050E-414D-9309-A2294DC4BAB2}" type="datetimeFigureOut">
              <a:rPr lang="en-CA" smtClean="0"/>
              <a:t>2021-11-22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086497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046CB1-050E-414D-9309-A2294DC4BAB2}" type="datetimeFigureOut">
              <a:rPr lang="en-CA" smtClean="0"/>
              <a:t>2021-11-22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235778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046CB1-050E-414D-9309-A2294DC4BAB2}" type="datetimeFigureOut">
              <a:rPr lang="en-CA" smtClean="0"/>
              <a:t>2021-11-22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532262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046CB1-050E-414D-9309-A2294DC4BAB2}" type="datetimeFigureOut">
              <a:rPr lang="en-CA" smtClean="0"/>
              <a:t>2021-11-22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712313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046CB1-050E-414D-9309-A2294DC4BAB2}" type="datetimeFigureOut">
              <a:rPr lang="en-CA" smtClean="0"/>
              <a:t>2021-11-22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4F0E96-4A57-4519-8FB9-44F28E0C0563}" type="slidenum">
              <a:rPr lang="en-CA" smtClean="0"/>
              <a:t>‹#›</a:t>
            </a:fld>
            <a:endParaRPr lang="en-CA"/>
          </a:p>
        </p:txBody>
      </p:sp>
    </p:spTree>
    <p:extLst>
      <p:ext uri="{BB962C8B-B14F-4D97-AF65-F5344CB8AC3E}">
        <p14:creationId xmlns:p14="http://schemas.microsoft.com/office/powerpoint/2010/main" val="4053246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
            <a:ext cx="7315200" cy="685799"/>
          </a:xfrm>
        </p:spPr>
        <p:txBody>
          <a:bodyPr>
            <a:normAutofit/>
          </a:bodyPr>
          <a:lstStyle/>
          <a:p>
            <a:r>
              <a:rPr lang="en-US" sz="3200" dirty="0"/>
              <a:t>HOW TO READ YOUR R900i WATER METER</a:t>
            </a:r>
            <a:endParaRPr lang="en-CA" sz="32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1534" y="4099560"/>
            <a:ext cx="2571751" cy="895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458265" y="513063"/>
            <a:ext cx="4678115" cy="2462213"/>
          </a:xfrm>
          <a:prstGeom prst="rect">
            <a:avLst/>
          </a:prstGeom>
          <a:noFill/>
        </p:spPr>
        <p:txBody>
          <a:bodyPr wrap="square" rtlCol="0">
            <a:spAutoFit/>
          </a:bodyPr>
          <a:lstStyle/>
          <a:p>
            <a:pPr algn="just"/>
            <a:r>
              <a:rPr lang="en-US" sz="1400" dirty="0"/>
              <a:t>Your water meter is read at regular intervals for billing purposes.  </a:t>
            </a:r>
            <a:r>
              <a:rPr lang="en-US" sz="1400" b="1" dirty="0">
                <a:solidFill>
                  <a:srgbClr val="FF0000"/>
                </a:solidFill>
              </a:rPr>
              <a:t>Should you wish to monitor your own consumption</a:t>
            </a:r>
            <a:r>
              <a:rPr lang="en-US" sz="1400" dirty="0"/>
              <a:t>, here are the steps:</a:t>
            </a:r>
          </a:p>
          <a:p>
            <a:pPr algn="just"/>
            <a:endParaRPr lang="en-US" sz="1400" dirty="0"/>
          </a:p>
          <a:p>
            <a:pPr marL="742950" lvl="1" indent="-285750">
              <a:buFont typeface="Arial" panose="020B0604020202020204" pitchFamily="34" charset="0"/>
              <a:buChar char="•"/>
            </a:pPr>
            <a:r>
              <a:rPr lang="en-CA" sz="1400" dirty="0"/>
              <a:t>Shine a flashlight over the register face to activate the LCD display*</a:t>
            </a:r>
          </a:p>
          <a:p>
            <a:pPr marL="742950" lvl="1" indent="-285750">
              <a:buFont typeface="Arial" panose="020B0604020202020204" pitchFamily="34" charset="0"/>
              <a:buChar char="•"/>
            </a:pPr>
            <a:r>
              <a:rPr lang="en-US" sz="1400" dirty="0"/>
              <a:t>Take a reading at a set time of day</a:t>
            </a:r>
          </a:p>
          <a:p>
            <a:pPr marL="742950" lvl="1" indent="-285750">
              <a:buFont typeface="Arial" panose="020B0604020202020204" pitchFamily="34" charset="0"/>
              <a:buChar char="•"/>
            </a:pPr>
            <a:r>
              <a:rPr lang="en-US" sz="1400" dirty="0"/>
              <a:t>Take a second reading at the same time the following day</a:t>
            </a:r>
          </a:p>
          <a:p>
            <a:pPr marL="742950" lvl="1" indent="-285750">
              <a:buFont typeface="Arial" panose="020B0604020202020204" pitchFamily="34" charset="0"/>
              <a:buChar char="•"/>
            </a:pPr>
            <a:r>
              <a:rPr lang="en-US" sz="1400" dirty="0"/>
              <a:t>Subtract the first reading from the second reading to obtain your daily water consumption</a:t>
            </a:r>
            <a:endParaRPr lang="en-CA" sz="1400" dirty="0"/>
          </a:p>
        </p:txBody>
      </p:sp>
      <p:sp>
        <p:nvSpPr>
          <p:cNvPr id="3" name="TextBox 2"/>
          <p:cNvSpPr txBox="1"/>
          <p:nvPr/>
        </p:nvSpPr>
        <p:spPr>
          <a:xfrm>
            <a:off x="64742" y="2939790"/>
            <a:ext cx="9003057" cy="1015663"/>
          </a:xfrm>
          <a:prstGeom prst="rect">
            <a:avLst/>
          </a:prstGeom>
          <a:noFill/>
        </p:spPr>
        <p:txBody>
          <a:bodyPr wrap="square" rtlCol="0">
            <a:spAutoFit/>
          </a:bodyPr>
          <a:lstStyle/>
          <a:p>
            <a:pPr algn="just"/>
            <a:r>
              <a:rPr lang="en-CA" sz="1200" b="1" dirty="0"/>
              <a:t>*Note: </a:t>
            </a:r>
            <a:r>
              <a:rPr lang="en-CA" sz="1200" dirty="0"/>
              <a:t>when the register display is first activated via a flashlight, all digits and icons will be briefly displayed followed by software version information.  The register display will toggle displaying the reading and then the flow rate alternating every 4 seconds.  Older meter models (registers with external antenna) will display information for a predetermined amount of time and then the display will go blank.  A flash of light will be required again to re-activate the display.  Newer meter models (registers with internal antenna) require the flashlight to be held above the register solar panel for as long  as the building owner would like the display to be on</a:t>
            </a:r>
          </a:p>
        </p:txBody>
      </p:sp>
      <p:cxnSp>
        <p:nvCxnSpPr>
          <p:cNvPr id="6" name="Straight Arrow Connector 5"/>
          <p:cNvCxnSpPr/>
          <p:nvPr/>
        </p:nvCxnSpPr>
        <p:spPr>
          <a:xfrm flipH="1">
            <a:off x="5817870" y="4347210"/>
            <a:ext cx="1082322"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136352" y="4343400"/>
            <a:ext cx="1082322"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957342" y="4070211"/>
            <a:ext cx="1880579" cy="553998"/>
          </a:xfrm>
          <a:prstGeom prst="rect">
            <a:avLst/>
          </a:prstGeom>
          <a:noFill/>
        </p:spPr>
        <p:txBody>
          <a:bodyPr wrap="none" rtlCol="0">
            <a:spAutoFit/>
          </a:bodyPr>
          <a:lstStyle/>
          <a:p>
            <a:r>
              <a:rPr lang="en-US" dirty="0"/>
              <a:t>Flow Indicator</a:t>
            </a:r>
          </a:p>
          <a:p>
            <a:r>
              <a:rPr lang="en-US" sz="1200" dirty="0"/>
              <a:t>Displays water flow activity</a:t>
            </a:r>
            <a:endParaRPr lang="en-CA" sz="1200" dirty="0"/>
          </a:p>
        </p:txBody>
      </p:sp>
      <p:sp>
        <p:nvSpPr>
          <p:cNvPr id="12" name="TextBox 11"/>
          <p:cNvSpPr txBox="1"/>
          <p:nvPr/>
        </p:nvSpPr>
        <p:spPr>
          <a:xfrm>
            <a:off x="545384" y="4080510"/>
            <a:ext cx="1957786" cy="553998"/>
          </a:xfrm>
          <a:prstGeom prst="rect">
            <a:avLst/>
          </a:prstGeom>
          <a:noFill/>
        </p:spPr>
        <p:txBody>
          <a:bodyPr wrap="square" rtlCol="0">
            <a:spAutoFit/>
          </a:bodyPr>
          <a:lstStyle/>
          <a:p>
            <a:r>
              <a:rPr lang="en-US" dirty="0"/>
              <a:t>Leak Indicator</a:t>
            </a:r>
          </a:p>
          <a:p>
            <a:r>
              <a:rPr lang="en-US" sz="1200" dirty="0"/>
              <a:t>Displays a possible leak</a:t>
            </a:r>
            <a:endParaRPr lang="en-CA" sz="1200" dirty="0"/>
          </a:p>
        </p:txBody>
      </p:sp>
      <p:sp>
        <p:nvSpPr>
          <p:cNvPr id="11" name="TextBox 10"/>
          <p:cNvSpPr txBox="1"/>
          <p:nvPr/>
        </p:nvSpPr>
        <p:spPr>
          <a:xfrm>
            <a:off x="6623534" y="4788880"/>
            <a:ext cx="2512845" cy="1323439"/>
          </a:xfrm>
          <a:prstGeom prst="rect">
            <a:avLst/>
          </a:prstGeom>
          <a:noFill/>
        </p:spPr>
        <p:txBody>
          <a:bodyPr wrap="square" rtlCol="0">
            <a:spAutoFit/>
          </a:bodyPr>
          <a:lstStyle/>
          <a:p>
            <a:pPr marL="285750" indent="-285750">
              <a:buFont typeface="Wingdings" panose="05000000000000000000" pitchFamily="2" charset="2"/>
              <a:buChar char="Ø"/>
            </a:pPr>
            <a:r>
              <a:rPr lang="en-CA" sz="1600" b="1" dirty="0"/>
              <a:t>ON </a:t>
            </a:r>
            <a:r>
              <a:rPr lang="en-CA" sz="1600" dirty="0"/>
              <a:t>– water in use</a:t>
            </a:r>
          </a:p>
          <a:p>
            <a:pPr marL="285750" indent="-285750">
              <a:buFont typeface="Wingdings" panose="05000000000000000000" pitchFamily="2" charset="2"/>
              <a:buChar char="Ø"/>
            </a:pPr>
            <a:r>
              <a:rPr lang="en-CA" sz="1600" b="1" dirty="0"/>
              <a:t>OFF </a:t>
            </a:r>
            <a:r>
              <a:rPr lang="en-CA" sz="1600" dirty="0"/>
              <a:t>– water not in use</a:t>
            </a:r>
          </a:p>
          <a:p>
            <a:pPr marL="285750" indent="-285750">
              <a:buFont typeface="Wingdings" panose="05000000000000000000" pitchFamily="2" charset="2"/>
              <a:buChar char="Ø"/>
            </a:pPr>
            <a:r>
              <a:rPr lang="en-CA" sz="1600" b="1" dirty="0"/>
              <a:t>Flashing </a:t>
            </a:r>
            <a:r>
              <a:rPr lang="en-CA" sz="1600" dirty="0"/>
              <a:t>– very low flow</a:t>
            </a:r>
          </a:p>
          <a:p>
            <a:pPr marL="285750" indent="-285750">
              <a:buFont typeface="Wingdings" panose="05000000000000000000" pitchFamily="2" charset="2"/>
              <a:buChar char="Ø"/>
            </a:pPr>
            <a:r>
              <a:rPr lang="en-CA" sz="1600" b="1" dirty="0"/>
              <a:t>Negative</a:t>
            </a:r>
            <a:r>
              <a:rPr lang="en-CA" sz="1600" dirty="0"/>
              <a:t> – reverse flow</a:t>
            </a:r>
          </a:p>
          <a:p>
            <a:pPr marL="285750" indent="-285750">
              <a:buFont typeface="Wingdings" panose="05000000000000000000" pitchFamily="2" charset="2"/>
              <a:buChar char="Ø"/>
            </a:pPr>
            <a:r>
              <a:rPr lang="en-CA" sz="1600" b="1" dirty="0"/>
              <a:t>Positive </a:t>
            </a:r>
            <a:r>
              <a:rPr lang="en-CA" sz="1600" dirty="0"/>
              <a:t>– forward flow</a:t>
            </a:r>
          </a:p>
        </p:txBody>
      </p:sp>
      <p:sp>
        <p:nvSpPr>
          <p:cNvPr id="14" name="TextBox 13"/>
          <p:cNvSpPr txBox="1"/>
          <p:nvPr/>
        </p:nvSpPr>
        <p:spPr>
          <a:xfrm>
            <a:off x="17242" y="4617631"/>
            <a:ext cx="2971536" cy="2062103"/>
          </a:xfrm>
          <a:prstGeom prst="rect">
            <a:avLst/>
          </a:prstGeom>
          <a:noFill/>
        </p:spPr>
        <p:txBody>
          <a:bodyPr wrap="square" rtlCol="0">
            <a:spAutoFit/>
          </a:bodyPr>
          <a:lstStyle/>
          <a:p>
            <a:pPr marL="285750" indent="-285750">
              <a:buFont typeface="Wingdings" panose="05000000000000000000" pitchFamily="2" charset="2"/>
              <a:buChar char="Ø"/>
            </a:pPr>
            <a:r>
              <a:rPr lang="en-CA" sz="1600" b="1" dirty="0"/>
              <a:t>OFF </a:t>
            </a:r>
            <a:r>
              <a:rPr lang="en-CA" sz="1600" dirty="0"/>
              <a:t>– indicates no leak</a:t>
            </a:r>
          </a:p>
          <a:p>
            <a:pPr marL="285750" indent="-285750">
              <a:buFont typeface="Wingdings" panose="05000000000000000000" pitchFamily="2" charset="2"/>
              <a:buChar char="Ø"/>
            </a:pPr>
            <a:r>
              <a:rPr lang="en-CA" sz="1600" b="1" dirty="0"/>
              <a:t>Flashing </a:t>
            </a:r>
            <a:r>
              <a:rPr lang="en-CA" sz="1600" dirty="0"/>
              <a:t>– water usage more than 50% of the time in last 24hr period</a:t>
            </a:r>
          </a:p>
          <a:p>
            <a:pPr marL="285750" indent="-285750">
              <a:buFont typeface="Wingdings" panose="05000000000000000000" pitchFamily="2" charset="2"/>
              <a:buChar char="Ø"/>
            </a:pPr>
            <a:r>
              <a:rPr lang="en-US" sz="1600" b="1" dirty="0"/>
              <a:t>ON (Solid)</a:t>
            </a:r>
            <a:r>
              <a:rPr lang="en-CA" sz="1600" dirty="0"/>
              <a:t> – water usage continuous in the last 24 period, most likely a leak in your home</a:t>
            </a:r>
          </a:p>
        </p:txBody>
      </p:sp>
      <p:sp>
        <p:nvSpPr>
          <p:cNvPr id="13" name="TextBox 12"/>
          <p:cNvSpPr txBox="1"/>
          <p:nvPr/>
        </p:nvSpPr>
        <p:spPr>
          <a:xfrm>
            <a:off x="2971800" y="5004517"/>
            <a:ext cx="3200399" cy="2062103"/>
          </a:xfrm>
          <a:prstGeom prst="rect">
            <a:avLst/>
          </a:prstGeom>
          <a:noFill/>
        </p:spPr>
        <p:txBody>
          <a:bodyPr wrap="square" rtlCol="0">
            <a:spAutoFit/>
          </a:bodyPr>
          <a:lstStyle/>
          <a:p>
            <a:pPr algn="just"/>
            <a:r>
              <a:rPr lang="en-CA" sz="1400" dirty="0"/>
              <a:t>The LCD displays your reading in cubic metres. The last 4 digits to the right of the decimal are fractions of a cubic metre.  An increment of 1 in the last digit to the right represents 1/10</a:t>
            </a:r>
            <a:r>
              <a:rPr lang="en-CA" sz="1400" baseline="30000" dirty="0"/>
              <a:t>th</a:t>
            </a:r>
            <a:r>
              <a:rPr lang="en-CA" sz="1400" dirty="0"/>
              <a:t> of a litre (100mL) change.  This small amount of </a:t>
            </a:r>
            <a:r>
              <a:rPr lang="en-CA" sz="1400"/>
              <a:t>flow indication can </a:t>
            </a:r>
            <a:r>
              <a:rPr lang="en-CA" sz="1400" dirty="0"/>
              <a:t>also be used to help confirm leaks.</a:t>
            </a:r>
          </a:p>
          <a:p>
            <a:endParaRPr lang="en-CA" sz="16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75318" y="762000"/>
            <a:ext cx="2132431" cy="1926312"/>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0782" y="762000"/>
            <a:ext cx="1731271" cy="1816596"/>
          </a:xfrm>
          <a:prstGeom prst="rect">
            <a:avLst/>
          </a:prstGeom>
        </p:spPr>
      </p:pic>
      <p:sp>
        <p:nvSpPr>
          <p:cNvPr id="17" name="TextBox 16"/>
          <p:cNvSpPr txBox="1"/>
          <p:nvPr/>
        </p:nvSpPr>
        <p:spPr>
          <a:xfrm>
            <a:off x="4490993" y="4328062"/>
            <a:ext cx="548922" cy="830997"/>
          </a:xfrm>
          <a:prstGeom prst="rect">
            <a:avLst/>
          </a:prstGeom>
          <a:noFill/>
        </p:spPr>
        <p:txBody>
          <a:bodyPr wrap="square" rtlCol="0">
            <a:spAutoFit/>
          </a:bodyPr>
          <a:lstStyle/>
          <a:p>
            <a:r>
              <a:rPr lang="en-CA" sz="4800" dirty="0">
                <a:solidFill>
                  <a:schemeClr val="bg1"/>
                </a:solidFill>
              </a:rPr>
              <a:t>.</a:t>
            </a:r>
          </a:p>
        </p:txBody>
      </p:sp>
    </p:spTree>
    <p:extLst>
      <p:ext uri="{BB962C8B-B14F-4D97-AF65-F5344CB8AC3E}">
        <p14:creationId xmlns:p14="http://schemas.microsoft.com/office/powerpoint/2010/main" val="2890058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339</Words>
  <Application>Microsoft Office PowerPoint</Application>
  <PresentationFormat>On-screen Show (4:3)</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HOW TO READ YOUR R900i WATER METER</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READ YOUR WATER METER</dc:title>
  <dc:creator>Ed Bertolo</dc:creator>
  <cp:lastModifiedBy>Dave Allen</cp:lastModifiedBy>
  <cp:revision>34</cp:revision>
  <cp:lastPrinted>2020-11-10T19:53:57Z</cp:lastPrinted>
  <dcterms:created xsi:type="dcterms:W3CDTF">2015-10-29T16:17:26Z</dcterms:created>
  <dcterms:modified xsi:type="dcterms:W3CDTF">2021-11-22T21:55:44Z</dcterms:modified>
</cp:coreProperties>
</file>