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e Allen" userId="4609b6e5-f59b-43de-9866-ca864bdf6696" providerId="ADAL" clId="{6FFC7FCA-37F7-43AA-AC6A-0E44C65009B4}"/>
    <pc:docChg chg="modSld">
      <pc:chgData name="Dave Allen" userId="4609b6e5-f59b-43de-9866-ca864bdf6696" providerId="ADAL" clId="{6FFC7FCA-37F7-43AA-AC6A-0E44C65009B4}" dt="2024-12-19T16:30:36.271" v="12" actId="6549"/>
      <pc:docMkLst>
        <pc:docMk/>
      </pc:docMkLst>
      <pc:sldChg chg="modSp mod">
        <pc:chgData name="Dave Allen" userId="4609b6e5-f59b-43de-9866-ca864bdf6696" providerId="ADAL" clId="{6FFC7FCA-37F7-43AA-AC6A-0E44C65009B4}" dt="2024-12-19T16:30:36.271" v="12" actId="6549"/>
        <pc:sldMkLst>
          <pc:docMk/>
          <pc:sldMk cId="2890058532" sldId="256"/>
        </pc:sldMkLst>
        <pc:spChg chg="mod">
          <ac:chgData name="Dave Allen" userId="4609b6e5-f59b-43de-9866-ca864bdf6696" providerId="ADAL" clId="{6FFC7FCA-37F7-43AA-AC6A-0E44C65009B4}" dt="2024-12-19T16:30:36.271" v="12" actId="6549"/>
          <ac:spMkLst>
            <pc:docMk/>
            <pc:sldMk cId="2890058532" sldId="256"/>
            <ac:spMk id="4" creationId="{00000000-0000-0000-0000-000000000000}"/>
          </ac:spMkLst>
        </pc:spChg>
      </pc:sldChg>
    </pc:docChg>
  </pc:docChgLst>
  <pc:docChgLst>
    <pc:chgData name="Dave Allen" userId="4609b6e5-f59b-43de-9866-ca864bdf6696" providerId="ADAL" clId="{EB7F9B07-050D-41B0-AF23-12BCA3199CCF}"/>
    <pc:docChg chg="modSld">
      <pc:chgData name="Dave Allen" userId="4609b6e5-f59b-43de-9866-ca864bdf6696" providerId="ADAL" clId="{EB7F9B07-050D-41B0-AF23-12BCA3199CCF}" dt="2024-11-07T21:05:26.539" v="14" actId="20577"/>
      <pc:docMkLst>
        <pc:docMk/>
      </pc:docMkLst>
      <pc:sldChg chg="modSp mod">
        <pc:chgData name="Dave Allen" userId="4609b6e5-f59b-43de-9866-ca864bdf6696" providerId="ADAL" clId="{EB7F9B07-050D-41B0-AF23-12BCA3199CCF}" dt="2024-11-07T21:05:26.539" v="14" actId="20577"/>
        <pc:sldMkLst>
          <pc:docMk/>
          <pc:sldMk cId="2890058532" sldId="256"/>
        </pc:sldMkLst>
        <pc:spChg chg="mod">
          <ac:chgData name="Dave Allen" userId="4609b6e5-f59b-43de-9866-ca864bdf6696" providerId="ADAL" clId="{EB7F9B07-050D-41B0-AF23-12BCA3199CCF}" dt="2024-11-07T21:05:26.539" v="14" actId="20577"/>
          <ac:spMkLst>
            <pc:docMk/>
            <pc:sldMk cId="2890058532" sldId="25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2024-12-19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648073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2024-12-19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808389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2024-12-19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49157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F046CB1-050E-414D-9309-A2294DC4BAB2}" type="datetimeFigureOut">
              <a:rPr lang="en-CA" smtClean="0"/>
              <a:t>2024-12-19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675774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046CB1-050E-414D-9309-A2294DC4BAB2}" type="datetimeFigureOut">
              <a:rPr lang="en-CA" smtClean="0"/>
              <a:t>2024-12-19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238065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F046CB1-050E-414D-9309-A2294DC4BAB2}" type="datetimeFigureOut">
              <a:rPr lang="en-CA" smtClean="0"/>
              <a:t>2024-12-19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166497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F046CB1-050E-414D-9309-A2294DC4BAB2}" type="datetimeFigureOut">
              <a:rPr lang="en-CA" smtClean="0"/>
              <a:t>2024-12-19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88425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F046CB1-050E-414D-9309-A2294DC4BAB2}" type="datetimeFigureOut">
              <a:rPr lang="en-CA" smtClean="0"/>
              <a:t>2024-12-19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086497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046CB1-050E-414D-9309-A2294DC4BAB2}" type="datetimeFigureOut">
              <a:rPr lang="en-CA" smtClean="0"/>
              <a:t>2024-12-19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235778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046CB1-050E-414D-9309-A2294DC4BAB2}" type="datetimeFigureOut">
              <a:rPr lang="en-CA" smtClean="0"/>
              <a:t>2024-12-19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353226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046CB1-050E-414D-9309-A2294DC4BAB2}" type="datetimeFigureOut">
              <a:rPr lang="en-CA" smtClean="0"/>
              <a:t>2024-12-19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4F0E96-4A57-4519-8FB9-44F28E0C0563}" type="slidenum">
              <a:rPr lang="en-CA" smtClean="0"/>
              <a:t>‹#›</a:t>
            </a:fld>
            <a:endParaRPr lang="en-CA"/>
          </a:p>
        </p:txBody>
      </p:sp>
    </p:spTree>
    <p:extLst>
      <p:ext uri="{BB962C8B-B14F-4D97-AF65-F5344CB8AC3E}">
        <p14:creationId xmlns:p14="http://schemas.microsoft.com/office/powerpoint/2010/main" val="1712313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046CB1-050E-414D-9309-A2294DC4BAB2}" type="datetimeFigureOut">
              <a:rPr lang="en-CA" smtClean="0"/>
              <a:t>2024-12-19</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4F0E96-4A57-4519-8FB9-44F28E0C0563}" type="slidenum">
              <a:rPr lang="en-CA" smtClean="0"/>
              <a:t>‹#›</a:t>
            </a:fld>
            <a:endParaRPr lang="en-CA"/>
          </a:p>
        </p:txBody>
      </p:sp>
    </p:spTree>
    <p:extLst>
      <p:ext uri="{BB962C8B-B14F-4D97-AF65-F5344CB8AC3E}">
        <p14:creationId xmlns:p14="http://schemas.microsoft.com/office/powerpoint/2010/main" val="4053246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79055" y="3623699"/>
            <a:ext cx="3138815" cy="2354111"/>
          </a:xfrm>
          <a:prstGeom prst="rect">
            <a:avLst/>
          </a:prstGeom>
        </p:spPr>
      </p:pic>
      <p:sp>
        <p:nvSpPr>
          <p:cNvPr id="2" name="Title 1"/>
          <p:cNvSpPr>
            <a:spLocks noGrp="1"/>
          </p:cNvSpPr>
          <p:nvPr>
            <p:ph type="ctrTitle"/>
          </p:nvPr>
        </p:nvSpPr>
        <p:spPr>
          <a:xfrm>
            <a:off x="914400" y="1"/>
            <a:ext cx="7315200" cy="685799"/>
          </a:xfrm>
        </p:spPr>
        <p:txBody>
          <a:bodyPr>
            <a:normAutofit fontScale="90000"/>
          </a:bodyPr>
          <a:lstStyle/>
          <a:p>
            <a:r>
              <a:rPr lang="en-US" sz="3200" dirty="0"/>
              <a:t>HOW TO READ YOUR PROREAD WATER METER</a:t>
            </a:r>
            <a:endParaRPr lang="en-CA" sz="3200" dirty="0"/>
          </a:p>
        </p:txBody>
      </p:sp>
      <p:sp>
        <p:nvSpPr>
          <p:cNvPr id="4" name="TextBox 3"/>
          <p:cNvSpPr txBox="1"/>
          <p:nvPr/>
        </p:nvSpPr>
        <p:spPr>
          <a:xfrm>
            <a:off x="4458265" y="619938"/>
            <a:ext cx="4678115" cy="2031325"/>
          </a:xfrm>
          <a:prstGeom prst="rect">
            <a:avLst/>
          </a:prstGeom>
          <a:noFill/>
        </p:spPr>
        <p:txBody>
          <a:bodyPr wrap="square" rtlCol="0">
            <a:spAutoFit/>
          </a:bodyPr>
          <a:lstStyle/>
          <a:p>
            <a:pPr algn="just"/>
            <a:r>
              <a:rPr lang="en-US" sz="1400" dirty="0"/>
              <a:t>The Township </a:t>
            </a:r>
            <a:r>
              <a:rPr lang="en-US" sz="1400"/>
              <a:t>of Southwold </a:t>
            </a:r>
            <a:r>
              <a:rPr lang="en-US" sz="1400" dirty="0"/>
              <a:t>will read your water meter at regular intervals for billing purposes.  </a:t>
            </a:r>
            <a:r>
              <a:rPr lang="en-US" sz="1400" b="1" dirty="0">
                <a:solidFill>
                  <a:srgbClr val="FF0000"/>
                </a:solidFill>
              </a:rPr>
              <a:t>Should you wish to monitor your own consumption</a:t>
            </a:r>
            <a:r>
              <a:rPr lang="en-US" sz="1400" dirty="0"/>
              <a:t>, here are the steps:</a:t>
            </a:r>
          </a:p>
          <a:p>
            <a:pPr algn="just"/>
            <a:endParaRPr lang="en-US" sz="1400" dirty="0"/>
          </a:p>
          <a:p>
            <a:pPr marL="742950" lvl="1" indent="-285750">
              <a:buFont typeface="Arial" panose="020B0604020202020204" pitchFamily="34" charset="0"/>
              <a:buChar char="•"/>
            </a:pPr>
            <a:r>
              <a:rPr lang="en-US" sz="1400" dirty="0"/>
              <a:t>Take a reading at a set time of day</a:t>
            </a:r>
          </a:p>
          <a:p>
            <a:pPr marL="742950" lvl="1" indent="-285750">
              <a:buFont typeface="Arial" panose="020B0604020202020204" pitchFamily="34" charset="0"/>
              <a:buChar char="•"/>
            </a:pPr>
            <a:r>
              <a:rPr lang="en-US" sz="1400" dirty="0"/>
              <a:t>Take a second reading at the same time the following day</a:t>
            </a:r>
          </a:p>
          <a:p>
            <a:pPr marL="742950" lvl="1" indent="-285750">
              <a:buFont typeface="Arial" panose="020B0604020202020204" pitchFamily="34" charset="0"/>
              <a:buChar char="•"/>
            </a:pPr>
            <a:r>
              <a:rPr lang="en-US" sz="1400" dirty="0"/>
              <a:t>Subtract the first reading from the second reading to obtain your daily water consumption</a:t>
            </a:r>
            <a:endParaRPr lang="en-CA" sz="1400" dirty="0"/>
          </a:p>
        </p:txBody>
      </p:sp>
      <p:sp>
        <p:nvSpPr>
          <p:cNvPr id="3" name="TextBox 2"/>
          <p:cNvSpPr txBox="1"/>
          <p:nvPr/>
        </p:nvSpPr>
        <p:spPr>
          <a:xfrm>
            <a:off x="64742" y="2743200"/>
            <a:ext cx="9003057" cy="830997"/>
          </a:xfrm>
          <a:prstGeom prst="rect">
            <a:avLst/>
          </a:prstGeom>
          <a:noFill/>
        </p:spPr>
        <p:txBody>
          <a:bodyPr wrap="square" rtlCol="0">
            <a:spAutoFit/>
          </a:bodyPr>
          <a:lstStyle/>
          <a:p>
            <a:pPr algn="just"/>
            <a:r>
              <a:rPr lang="en-CA" sz="1200" dirty="0"/>
              <a:t>Consumption on this  meter is recorded in cubic metres.  For residential water meters (5/8” to 1-1/2”), the odometer consists of 5 white wheels and 1 black wheel.  The white wheels represent whole cubic metres while the black wheel represents tenths of a cubic meter.  A decimal point is also printed on the dial face for reading convenience.  Each sweep hand revolution represents 0.1 cubic metres (100 litres).  There are 100 increments surrounding the sweep hand making each increment a volume of 1 litre.</a:t>
            </a:r>
          </a:p>
        </p:txBody>
      </p:sp>
      <p:cxnSp>
        <p:nvCxnSpPr>
          <p:cNvPr id="6" name="Straight Arrow Connector 5"/>
          <p:cNvCxnSpPr/>
          <p:nvPr/>
        </p:nvCxnSpPr>
        <p:spPr>
          <a:xfrm flipH="1">
            <a:off x="4513429" y="4410713"/>
            <a:ext cx="1758330" cy="0"/>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962400" y="4767614"/>
            <a:ext cx="0" cy="1468435"/>
          </a:xfrm>
          <a:prstGeom prst="straightConnector1">
            <a:avLst/>
          </a:prstGeom>
          <a:ln w="317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222872" y="4213616"/>
            <a:ext cx="1880579" cy="553998"/>
          </a:xfrm>
          <a:prstGeom prst="rect">
            <a:avLst/>
          </a:prstGeom>
          <a:noFill/>
        </p:spPr>
        <p:txBody>
          <a:bodyPr wrap="none" rtlCol="0">
            <a:spAutoFit/>
          </a:bodyPr>
          <a:lstStyle/>
          <a:p>
            <a:r>
              <a:rPr lang="en-US" b="1" dirty="0"/>
              <a:t>Sweep Hand</a:t>
            </a:r>
          </a:p>
          <a:p>
            <a:r>
              <a:rPr lang="en-US" sz="1200" dirty="0"/>
              <a:t>Displays water flow activity</a:t>
            </a:r>
            <a:endParaRPr lang="en-CA" sz="1200" dirty="0"/>
          </a:p>
        </p:txBody>
      </p:sp>
      <p:sp>
        <p:nvSpPr>
          <p:cNvPr id="12" name="TextBox 11"/>
          <p:cNvSpPr txBox="1"/>
          <p:nvPr/>
        </p:nvSpPr>
        <p:spPr>
          <a:xfrm>
            <a:off x="2595993" y="6134676"/>
            <a:ext cx="2890408" cy="738664"/>
          </a:xfrm>
          <a:prstGeom prst="rect">
            <a:avLst/>
          </a:prstGeom>
          <a:noFill/>
        </p:spPr>
        <p:txBody>
          <a:bodyPr wrap="square" rtlCol="0">
            <a:spAutoFit/>
          </a:bodyPr>
          <a:lstStyle/>
          <a:p>
            <a:pPr algn="ctr"/>
            <a:r>
              <a:rPr lang="en-US" b="1" dirty="0"/>
              <a:t>Leak Indicator</a:t>
            </a:r>
          </a:p>
          <a:p>
            <a:pPr algn="just"/>
            <a:r>
              <a:rPr lang="en-US" sz="1200" dirty="0"/>
              <a:t>Movement of this triangle when all water fixtures in home are closed suggests a leak</a:t>
            </a:r>
            <a:endParaRPr lang="en-CA" sz="1200" dirty="0"/>
          </a:p>
        </p:txBody>
      </p:sp>
      <p:sp>
        <p:nvSpPr>
          <p:cNvPr id="11" name="TextBox 10"/>
          <p:cNvSpPr txBox="1"/>
          <p:nvPr/>
        </p:nvSpPr>
        <p:spPr>
          <a:xfrm>
            <a:off x="6298613" y="4781842"/>
            <a:ext cx="2512845" cy="1569660"/>
          </a:xfrm>
          <a:prstGeom prst="rect">
            <a:avLst/>
          </a:prstGeom>
          <a:noFill/>
        </p:spPr>
        <p:txBody>
          <a:bodyPr wrap="square" rtlCol="0">
            <a:spAutoFit/>
          </a:bodyPr>
          <a:lstStyle/>
          <a:p>
            <a:pPr marL="285750" indent="-285750">
              <a:buFont typeface="Wingdings" panose="05000000000000000000" pitchFamily="2" charset="2"/>
              <a:buChar char="Ø"/>
            </a:pPr>
            <a:r>
              <a:rPr lang="en-CA" sz="1600" b="1" dirty="0"/>
              <a:t>CLOCKWISE </a:t>
            </a:r>
            <a:r>
              <a:rPr lang="en-CA" sz="1600" dirty="0"/>
              <a:t>– water flowing into the home</a:t>
            </a:r>
          </a:p>
          <a:p>
            <a:pPr marL="285750" indent="-285750">
              <a:buFont typeface="Wingdings" panose="05000000000000000000" pitchFamily="2" charset="2"/>
              <a:buChar char="Ø"/>
            </a:pPr>
            <a:r>
              <a:rPr lang="en-CA" sz="1600" b="1" dirty="0"/>
              <a:t>COUNTER CLOCKWISE  </a:t>
            </a:r>
            <a:r>
              <a:rPr lang="en-CA" sz="1600" dirty="0"/>
              <a:t>– water flowing out of the home or meter is installed backwards</a:t>
            </a:r>
          </a:p>
        </p:txBody>
      </p:sp>
      <p:sp>
        <p:nvSpPr>
          <p:cNvPr id="13" name="TextBox 12"/>
          <p:cNvSpPr txBox="1"/>
          <p:nvPr/>
        </p:nvSpPr>
        <p:spPr>
          <a:xfrm>
            <a:off x="228599" y="5467201"/>
            <a:ext cx="2225466" cy="954107"/>
          </a:xfrm>
          <a:prstGeom prst="rect">
            <a:avLst/>
          </a:prstGeom>
          <a:noFill/>
        </p:spPr>
        <p:txBody>
          <a:bodyPr wrap="square" rtlCol="0">
            <a:spAutoFit/>
          </a:bodyPr>
          <a:lstStyle/>
          <a:p>
            <a:pPr algn="just"/>
            <a:r>
              <a:rPr lang="en-CA" sz="1400" dirty="0"/>
              <a:t>A close-up of the register to the right would indicate a reading of 00148.004 or 148.004 cubic metres.</a:t>
            </a:r>
            <a:endParaRPr lang="en-CA" sz="1600" dirty="0"/>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4824" y="3706677"/>
            <a:ext cx="2093017" cy="1574321"/>
          </a:xfrm>
          <a:prstGeom prst="rect">
            <a:avLst/>
          </a:prstGeom>
          <a:noFill/>
          <a:ln w="31750">
            <a:solidFill>
              <a:srgbClr val="00B0F0"/>
            </a:solidFill>
          </a:ln>
        </p:spPr>
      </p:pic>
      <p:sp>
        <p:nvSpPr>
          <p:cNvPr id="17" name="Oval 16"/>
          <p:cNvSpPr/>
          <p:nvPr/>
        </p:nvSpPr>
        <p:spPr>
          <a:xfrm>
            <a:off x="3657600" y="4115641"/>
            <a:ext cx="1371600" cy="457200"/>
          </a:xfrm>
          <a:prstGeom prst="ellipse">
            <a:avLst/>
          </a:prstGeom>
          <a:no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8200" y="582230"/>
            <a:ext cx="2494550" cy="2223554"/>
          </a:xfrm>
          <a:prstGeom prst="rect">
            <a:avLst/>
          </a:prstGeom>
        </p:spPr>
      </p:pic>
      <p:cxnSp>
        <p:nvCxnSpPr>
          <p:cNvPr id="21" name="Straight Connector 20"/>
          <p:cNvCxnSpPr>
            <a:endCxn id="17" idx="2"/>
          </p:cNvCxnSpPr>
          <p:nvPr/>
        </p:nvCxnSpPr>
        <p:spPr>
          <a:xfrm>
            <a:off x="2387841" y="4344241"/>
            <a:ext cx="1269759" cy="0"/>
          </a:xfrm>
          <a:prstGeom prst="line">
            <a:avLst/>
          </a:prstGeom>
          <a:no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cxnSp>
    </p:spTree>
    <p:extLst>
      <p:ext uri="{BB962C8B-B14F-4D97-AF65-F5344CB8AC3E}">
        <p14:creationId xmlns:p14="http://schemas.microsoft.com/office/powerpoint/2010/main" val="2890058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227</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HOW TO READ YOUR PROREAD WATER METER</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READ YOUR WATER METER</dc:title>
  <dc:creator>Ed Bertolo</dc:creator>
  <cp:lastModifiedBy>Dave Allen</cp:lastModifiedBy>
  <cp:revision>38</cp:revision>
  <dcterms:created xsi:type="dcterms:W3CDTF">2015-10-29T16:17:26Z</dcterms:created>
  <dcterms:modified xsi:type="dcterms:W3CDTF">2024-12-19T16:30:41Z</dcterms:modified>
</cp:coreProperties>
</file>